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1" charset="1" panose="020B0606030504020204"/>
      <p:regular r:id="rId14"/>
    </p:embeddedFont>
    <p:embeddedFont>
      <p:font typeface="Open Sans 1 Bold" charset="1" panose="020B0806030504020204"/>
      <p:regular r:id="rId15"/>
    </p:embeddedFont>
    <p:embeddedFont>
      <p:font typeface="Open Sans 1 Italics" charset="1" panose="020B0606030504020204"/>
      <p:regular r:id="rId16"/>
    </p:embeddedFont>
    <p:embeddedFont>
      <p:font typeface="Open Sans 1 Bold Italics" charset="1" panose="020B0806030504020204"/>
      <p:regular r:id="rId17"/>
    </p:embeddedFont>
    <p:embeddedFont>
      <p:font typeface="Open Sans 1 Light" charset="1" panose="020B0306030504020204"/>
      <p:regular r:id="rId18"/>
    </p:embeddedFont>
    <p:embeddedFont>
      <p:font typeface="Open Sans 1 Light Italics" charset="1" panose="020B0306030504020204"/>
      <p:regular r:id="rId19"/>
    </p:embeddedFont>
    <p:embeddedFont>
      <p:font typeface="Open Sans 1 Ultra-Bold" charset="1" panose="00000000000000000000"/>
      <p:regular r:id="rId20"/>
    </p:embeddedFont>
    <p:embeddedFont>
      <p:font typeface="Open Sans 1 Ultra-Bold Italics" charset="1" panose="00000000000000000000"/>
      <p:regular r:id="rId21"/>
    </p:embeddedFont>
    <p:embeddedFont>
      <p:font typeface="Open Sans 2" charset="1" panose="00000000000000000000"/>
      <p:regular r:id="rId22"/>
    </p:embeddedFont>
    <p:embeddedFont>
      <p:font typeface="Open Sans 2 Bold" charset="1" panose="00000000000000000000"/>
      <p:regular r:id="rId23"/>
    </p:embeddedFont>
    <p:embeddedFont>
      <p:font typeface="Open Sans 2 Italics" charset="1" panose="00000000000000000000"/>
      <p:regular r:id="rId24"/>
    </p:embeddedFont>
    <p:embeddedFont>
      <p:font typeface="Open Sans 2 Bold Italics" charset="1" panose="00000000000000000000"/>
      <p:regular r:id="rId25"/>
    </p:embeddedFont>
    <p:embeddedFont>
      <p:font typeface="Open Sans 2 Light" charset="1" panose="00000000000000000000"/>
      <p:regular r:id="rId26"/>
    </p:embeddedFont>
    <p:embeddedFont>
      <p:font typeface="Open Sans 2 Light Italics" charset="1" panose="00000000000000000000"/>
      <p:regular r:id="rId27"/>
    </p:embeddedFont>
    <p:embeddedFont>
      <p:font typeface="Open Sans 2 Medium" charset="1" panose="00000000000000000000"/>
      <p:regular r:id="rId28"/>
    </p:embeddedFont>
    <p:embeddedFont>
      <p:font typeface="Open Sans 2 Medium Italics" charset="1" panose="00000000000000000000"/>
      <p:regular r:id="rId29"/>
    </p:embeddedFont>
    <p:embeddedFont>
      <p:font typeface="Open Sans 2 Semi-Bold" charset="1" panose="00000000000000000000"/>
      <p:regular r:id="rId30"/>
    </p:embeddedFont>
    <p:embeddedFont>
      <p:font typeface="Open Sans 2 Semi-Bold Italics" charset="1" panose="00000000000000000000"/>
      <p:regular r:id="rId31"/>
    </p:embeddedFont>
    <p:embeddedFont>
      <p:font typeface="Open Sans 2 Ultra-Bold" charset="1" panose="00000000000000000000"/>
      <p:regular r:id="rId32"/>
    </p:embeddedFont>
    <p:embeddedFont>
      <p:font typeface="Open Sans 2 Ultra-Bold Italics" charset="1" panose="00000000000000000000"/>
      <p:regular r:id="rId33"/>
    </p:embeddedFont>
    <p:embeddedFont>
      <p:font typeface="Inter" charset="1" panose="020B0502030000000004"/>
      <p:regular r:id="rId34"/>
    </p:embeddedFont>
    <p:embeddedFont>
      <p:font typeface="Inter Bold" charset="1" panose="020B0802030000000004"/>
      <p:regular r:id="rId35"/>
    </p:embeddedFont>
    <p:embeddedFont>
      <p:font typeface="Inter Italics" charset="1" panose="020B0502030000000004"/>
      <p:regular r:id="rId36"/>
    </p:embeddedFont>
    <p:embeddedFont>
      <p:font typeface="Inter Bold Italics" charset="1" panose="020B0802030000000004"/>
      <p:regular r:id="rId37"/>
    </p:embeddedFont>
    <p:embeddedFont>
      <p:font typeface="Inter Thin" charset="1" panose="020B0A02050000000004"/>
      <p:regular r:id="rId38"/>
    </p:embeddedFont>
    <p:embeddedFont>
      <p:font typeface="Inter Thin Italics" charset="1" panose="020B0A02050000000004"/>
      <p:regular r:id="rId39"/>
    </p:embeddedFont>
    <p:embeddedFont>
      <p:font typeface="Inter Extra-Light" charset="1" panose="02000503000000020004"/>
      <p:regular r:id="rId40"/>
    </p:embeddedFont>
    <p:embeddedFont>
      <p:font typeface="Inter Light" charset="1" panose="02000503000000020004"/>
      <p:regular r:id="rId41"/>
    </p:embeddedFont>
    <p:embeddedFont>
      <p:font typeface="Inter Medium" charset="1" panose="02000503000000020004"/>
      <p:regular r:id="rId42"/>
    </p:embeddedFont>
    <p:embeddedFont>
      <p:font typeface="Inter Semi-Bold" charset="1" panose="02000503000000020004"/>
      <p:regular r:id="rId43"/>
    </p:embeddedFont>
    <p:embeddedFont>
      <p:font typeface="Inter Ultra-Bold" charset="1" panose="02000503000000020004"/>
      <p:regular r:id="rId44"/>
    </p:embeddedFont>
    <p:embeddedFont>
      <p:font typeface="Inter Heavy" charset="1" panose="020005030000000200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pn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https://www.webology.org/data-cms/articles/20220220011934pmwebology%2017%20(2)%20-%2052%20pdf.pdf" TargetMode="External" Type="http://schemas.openxmlformats.org/officeDocument/2006/relationships/hyperlink"/><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3.png" Type="http://schemas.openxmlformats.org/officeDocument/2006/relationships/image"/><Relationship Id="rId20" Target="../media/image8.png" Type="http://schemas.openxmlformats.org/officeDocument/2006/relationships/image"/><Relationship Id="rId21" Target="../media/image9.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png" Type="http://schemas.openxmlformats.org/officeDocument/2006/relationships/image"/><Relationship Id="rId14" Target="../media/image4.svg" Type="http://schemas.openxmlformats.org/officeDocument/2006/relationships/image"/><Relationship Id="rId15" Target="https://www.kaggle.com/datasets/ilhamfp31/indonesian-abusive-and-hate-speech-twitter-text?select=data.csv" TargetMode="External" Type="http://schemas.openxmlformats.org/officeDocument/2006/relationships/hyperlink"/><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37.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38.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39.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165899" y="1446060"/>
            <a:ext cx="3678120" cy="7356240"/>
          </a:xfrm>
          <a:custGeom>
            <a:avLst/>
            <a:gdLst/>
            <a:ahLst/>
            <a:cxnLst/>
            <a:rect r="r" b="b" t="t" l="l"/>
            <a:pathLst>
              <a:path h="7356240" w="3678120">
                <a:moveTo>
                  <a:pt x="0" y="0"/>
                </a:moveTo>
                <a:lnTo>
                  <a:pt x="3678120" y="0"/>
                </a:lnTo>
                <a:lnTo>
                  <a:pt x="3678120" y="7356240"/>
                </a:lnTo>
                <a:lnTo>
                  <a:pt x="0" y="7356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84387" y="1742668"/>
            <a:ext cx="6763023" cy="6763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grpSp>
        <p:nvGrpSpPr>
          <p:cNvPr name="Group 6" id="6"/>
          <p:cNvGrpSpPr/>
          <p:nvPr/>
        </p:nvGrpSpPr>
        <p:grpSpPr>
          <a:xfrm rot="0">
            <a:off x="10049624" y="2007905"/>
            <a:ext cx="6232550" cy="6232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2FF"/>
            </a:solidFill>
            <a:ln w="12700">
              <a:solidFill>
                <a:srgbClr val="000000"/>
              </a:solidFill>
            </a:ln>
          </p:spPr>
        </p:sp>
      </p:grpSp>
      <p:sp>
        <p:nvSpPr>
          <p:cNvPr name="Freeform 8" id="8"/>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4">
              <a:alphaModFix amt="29000"/>
              <a:extLst>
                <a:ext uri="{96DAC541-7B7A-43D3-8B79-37D633B846F1}">
                  <asvg:svgBlip xmlns:asvg="http://schemas.microsoft.com/office/drawing/2016/SVG/main" r:embed="rId5"/>
                </a:ext>
              </a:extLst>
            </a:blip>
            <a:stretch>
              <a:fillRect l="-4842" t="-5013" r="-171" b="0"/>
            </a:stretch>
          </a:blipFill>
          <a:ln cap="sq">
            <a:noFill/>
            <a:prstDash val="solid"/>
            <a:miter/>
          </a:ln>
        </p:spPr>
      </p:sp>
      <p:grpSp>
        <p:nvGrpSpPr>
          <p:cNvPr name="Group 10" id="10"/>
          <p:cNvGrpSpPr/>
          <p:nvPr/>
        </p:nvGrpSpPr>
        <p:grpSpPr>
          <a:xfrm rot="0">
            <a:off x="10289923" y="2248204"/>
            <a:ext cx="5751952" cy="57519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t="0" r="-38888" b="0"/>
              </a:stretch>
            </a:blipFill>
          </p:spPr>
        </p:sp>
      </p:grpSp>
      <p:sp>
        <p:nvSpPr>
          <p:cNvPr name="Freeform 12" id="12"/>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4665095"/>
            <a:ext cx="8314760" cy="1116733"/>
          </a:xfrm>
          <a:prstGeom prst="rect">
            <a:avLst/>
          </a:prstGeom>
        </p:spPr>
        <p:txBody>
          <a:bodyPr anchor="t" rtlCol="false" tIns="0" lIns="0" bIns="0" rIns="0">
            <a:spAutoFit/>
          </a:bodyPr>
          <a:lstStyle/>
          <a:p>
            <a:pPr>
              <a:lnSpc>
                <a:spcPts val="2887"/>
              </a:lnSpc>
            </a:pPr>
            <a:r>
              <a:rPr lang="en-US" sz="2858">
                <a:solidFill>
                  <a:srgbClr val="FFFFFF"/>
                </a:solidFill>
                <a:latin typeface="Roboto Bold"/>
              </a:rPr>
              <a:t>PENERAPAN DATA CLEANSING MENGGUNAKAN FLASK DAN SWAGGER PADA PLATFROM MEDIA SOSIAL TWITTER </a:t>
            </a:r>
          </a:p>
        </p:txBody>
      </p:sp>
      <p:sp>
        <p:nvSpPr>
          <p:cNvPr name="TextBox 16" id="16"/>
          <p:cNvSpPr txBox="true"/>
          <p:nvPr/>
        </p:nvSpPr>
        <p:spPr>
          <a:xfrm rot="0">
            <a:off x="1028700" y="3724714"/>
            <a:ext cx="7485937" cy="370078"/>
          </a:xfrm>
          <a:prstGeom prst="rect">
            <a:avLst/>
          </a:prstGeom>
        </p:spPr>
        <p:txBody>
          <a:bodyPr anchor="t" rtlCol="false" tIns="0" lIns="0" bIns="0" rIns="0">
            <a:spAutoFit/>
          </a:bodyPr>
          <a:lstStyle/>
          <a:p>
            <a:pPr>
              <a:lnSpc>
                <a:spcPts val="2920"/>
              </a:lnSpc>
            </a:pPr>
            <a:r>
              <a:rPr lang="en-US" sz="2299" spc="724">
                <a:solidFill>
                  <a:srgbClr val="00D2FF"/>
                </a:solidFill>
                <a:latin typeface="Roboto"/>
              </a:rPr>
              <a:t>BAGUS RAMADHANI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4459481" y="3556674"/>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315218" y="2984119"/>
            <a:ext cx="5397465" cy="5450911"/>
            <a:chOff x="0" y="0"/>
            <a:chExt cx="828865" cy="837072"/>
          </a:xfrm>
        </p:grpSpPr>
        <p:sp>
          <p:nvSpPr>
            <p:cNvPr name="Freeform 7" id="7"/>
            <p:cNvSpPr/>
            <p:nvPr/>
          </p:nvSpPr>
          <p:spPr>
            <a:xfrm flipH="false" flipV="false" rot="0">
              <a:off x="0" y="0"/>
              <a:ext cx="828865" cy="837072"/>
            </a:xfrm>
            <a:custGeom>
              <a:avLst/>
              <a:gdLst/>
              <a:ahLst/>
              <a:cxnLst/>
              <a:rect r="r" b="b" t="t" l="l"/>
              <a:pathLst>
                <a:path h="837072" w="828865">
                  <a:moveTo>
                    <a:pt x="54506" y="0"/>
                  </a:moveTo>
                  <a:lnTo>
                    <a:pt x="774359" y="0"/>
                  </a:lnTo>
                  <a:cubicBezTo>
                    <a:pt x="804462" y="0"/>
                    <a:pt x="828865" y="24403"/>
                    <a:pt x="828865" y="54506"/>
                  </a:cubicBezTo>
                  <a:lnTo>
                    <a:pt x="828865" y="782567"/>
                  </a:lnTo>
                  <a:cubicBezTo>
                    <a:pt x="828865" y="812669"/>
                    <a:pt x="804462" y="837072"/>
                    <a:pt x="774359" y="837072"/>
                  </a:cubicBezTo>
                  <a:lnTo>
                    <a:pt x="54506" y="837072"/>
                  </a:lnTo>
                  <a:cubicBezTo>
                    <a:pt x="24403" y="837072"/>
                    <a:pt x="0" y="812669"/>
                    <a:pt x="0" y="782567"/>
                  </a:cubicBezTo>
                  <a:lnTo>
                    <a:pt x="0" y="54506"/>
                  </a:lnTo>
                  <a:cubicBezTo>
                    <a:pt x="0" y="24403"/>
                    <a:pt x="24403" y="0"/>
                    <a:pt x="54506" y="0"/>
                  </a:cubicBezTo>
                  <a:close/>
                </a:path>
              </a:pathLst>
            </a:custGeom>
            <a:solidFill>
              <a:srgbClr val="00D2FF"/>
            </a:solidFill>
          </p:spPr>
        </p:sp>
        <p:sp>
          <p:nvSpPr>
            <p:cNvPr name="TextBox 8" id="8"/>
            <p:cNvSpPr txBox="true"/>
            <p:nvPr/>
          </p:nvSpPr>
          <p:spPr>
            <a:xfrm>
              <a:off x="0" y="-38100"/>
              <a:ext cx="828865" cy="875172"/>
            </a:xfrm>
            <a:prstGeom prst="rect">
              <a:avLst/>
            </a:prstGeom>
          </p:spPr>
          <p:txBody>
            <a:bodyPr anchor="ctr" rtlCol="false" tIns="50800" lIns="50800" bIns="50800" rIns="50800"/>
            <a:lstStyle/>
            <a:p>
              <a:pPr algn="ctr">
                <a:lnSpc>
                  <a:spcPts val="2414"/>
                </a:lnSpc>
              </a:pPr>
            </a:p>
          </p:txBody>
        </p:sp>
      </p:grpSp>
      <p:grpSp>
        <p:nvGrpSpPr>
          <p:cNvPr name="Group 9" id="9"/>
          <p:cNvGrpSpPr/>
          <p:nvPr/>
        </p:nvGrpSpPr>
        <p:grpSpPr>
          <a:xfrm rot="0">
            <a:off x="1770638" y="2497074"/>
            <a:ext cx="5747456" cy="57474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2534" y="0"/>
                  </a:moveTo>
                  <a:lnTo>
                    <a:pt x="760266" y="0"/>
                  </a:lnTo>
                  <a:cubicBezTo>
                    <a:pt x="774199" y="0"/>
                    <a:pt x="787561" y="5535"/>
                    <a:pt x="797413" y="15387"/>
                  </a:cubicBezTo>
                  <a:cubicBezTo>
                    <a:pt x="807265" y="25239"/>
                    <a:pt x="812800" y="38601"/>
                    <a:pt x="812800" y="52534"/>
                  </a:cubicBezTo>
                  <a:lnTo>
                    <a:pt x="812800" y="760266"/>
                  </a:lnTo>
                  <a:cubicBezTo>
                    <a:pt x="812800" y="774199"/>
                    <a:pt x="807265" y="787561"/>
                    <a:pt x="797413" y="797413"/>
                  </a:cubicBezTo>
                  <a:cubicBezTo>
                    <a:pt x="787561" y="807265"/>
                    <a:pt x="774199" y="812800"/>
                    <a:pt x="760266" y="812800"/>
                  </a:cubicBezTo>
                  <a:lnTo>
                    <a:pt x="52534" y="812800"/>
                  </a:lnTo>
                  <a:cubicBezTo>
                    <a:pt x="38601" y="812800"/>
                    <a:pt x="25239" y="807265"/>
                    <a:pt x="15387" y="797413"/>
                  </a:cubicBezTo>
                  <a:cubicBezTo>
                    <a:pt x="5535" y="787561"/>
                    <a:pt x="0" y="774199"/>
                    <a:pt x="0" y="760266"/>
                  </a:cubicBezTo>
                  <a:lnTo>
                    <a:pt x="0" y="52534"/>
                  </a:lnTo>
                  <a:cubicBezTo>
                    <a:pt x="0" y="38601"/>
                    <a:pt x="5535" y="25239"/>
                    <a:pt x="15387" y="15387"/>
                  </a:cubicBezTo>
                  <a:cubicBezTo>
                    <a:pt x="25239" y="5535"/>
                    <a:pt x="38601" y="0"/>
                    <a:pt x="52534" y="0"/>
                  </a:cubicBezTo>
                  <a:close/>
                </a:path>
              </a:pathLst>
            </a:custGeom>
            <a:blipFill>
              <a:blip r:embed="rId10"/>
              <a:stretch>
                <a:fillRect l="-25046" t="0" r="-25046" b="0"/>
              </a:stretch>
            </a:blipFill>
          </p:spPr>
        </p:sp>
      </p:grpSp>
      <p:sp>
        <p:nvSpPr>
          <p:cNvPr name="TextBox 11" id="11"/>
          <p:cNvSpPr txBox="true"/>
          <p:nvPr/>
        </p:nvSpPr>
        <p:spPr>
          <a:xfrm rot="0">
            <a:off x="8401811" y="1964309"/>
            <a:ext cx="7262072" cy="74231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KESIMPULAN</a:t>
            </a:r>
          </a:p>
        </p:txBody>
      </p:sp>
      <p:sp>
        <p:nvSpPr>
          <p:cNvPr name="TextBox 12" id="12"/>
          <p:cNvSpPr txBox="true"/>
          <p:nvPr/>
        </p:nvSpPr>
        <p:spPr>
          <a:xfrm rot="0">
            <a:off x="8458961" y="3552705"/>
            <a:ext cx="8115300" cy="841121"/>
          </a:xfrm>
          <a:prstGeom prst="rect">
            <a:avLst/>
          </a:prstGeom>
        </p:spPr>
        <p:txBody>
          <a:bodyPr anchor="t" rtlCol="false" tIns="0" lIns="0" bIns="0" rIns="0">
            <a:spAutoFit/>
          </a:bodyPr>
          <a:lstStyle/>
          <a:p>
            <a:pPr algn="just">
              <a:lnSpc>
                <a:spcPts val="2272"/>
              </a:lnSpc>
            </a:pPr>
            <a:r>
              <a:rPr lang="en-US" sz="1600">
                <a:solidFill>
                  <a:srgbClr val="FFFFFF"/>
                </a:solidFill>
                <a:latin typeface="Open Sans 2"/>
              </a:rPr>
              <a:t>Penulis melakukan deployment menggunakan API menggunakan flask dan Swagger pada data cleaning, sehingga code yang dibuat memudahkan user dalam melakukan cleansing data dan.</a:t>
            </a:r>
          </a:p>
        </p:txBody>
      </p:sp>
      <p:sp>
        <p:nvSpPr>
          <p:cNvPr name="TextBox 13" id="13"/>
          <p:cNvSpPr txBox="true"/>
          <p:nvPr/>
        </p:nvSpPr>
        <p:spPr>
          <a:xfrm rot="0">
            <a:off x="8458961" y="5010150"/>
            <a:ext cx="8115300" cy="2429002"/>
          </a:xfrm>
          <a:prstGeom prst="rect">
            <a:avLst/>
          </a:prstGeom>
        </p:spPr>
        <p:txBody>
          <a:bodyPr anchor="t" rtlCol="false" tIns="0" lIns="0" bIns="0" rIns="0">
            <a:spAutoFit/>
          </a:bodyPr>
          <a:lstStyle/>
          <a:p>
            <a:pPr algn="just">
              <a:lnSpc>
                <a:spcPts val="2414"/>
              </a:lnSpc>
            </a:pPr>
            <a:r>
              <a:rPr lang="en-US" sz="1700">
                <a:solidFill>
                  <a:srgbClr val="FFFFFF"/>
                </a:solidFill>
                <a:latin typeface="Open Sans 2"/>
              </a:rPr>
              <a:t>Berdasarkan hasil analisis didapat bahwa penulis berfokus pada EDA menggunakan univariate analysis, dimana data dianalisis menggunakan statistik deskriptif yang berfokus pada kolom ‘abusive’. Dari hasil eksperimen didapat bahwa pada kolom abusive mendapatkan mean yaitu: 38%, median dan mode 0% dikarnakan isi dari data hanya bernilai biner (dua kelas). setelah itu dilakukan analisis menggunakan visualisasi, dimana pada worldcloud jokowi, indonesia, presiden, agama dll. sehingga dari hasil eksperimen ini dapat diasumsikan kata-kata kasar dilontarkan untuk para petinggi negara indonesia.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1605">
            <a:off x="-737065" y="2500098"/>
            <a:ext cx="11656897" cy="5376744"/>
          </a:xfrm>
          <a:custGeom>
            <a:avLst/>
            <a:gdLst/>
            <a:ahLst/>
            <a:cxnLst/>
            <a:rect r="r" b="b" t="t" l="l"/>
            <a:pathLst>
              <a:path h="5376744" w="11656897">
                <a:moveTo>
                  <a:pt x="0" y="0"/>
                </a:moveTo>
                <a:lnTo>
                  <a:pt x="11656897" y="0"/>
                </a:lnTo>
                <a:lnTo>
                  <a:pt x="11656897" y="5376744"/>
                </a:lnTo>
                <a:lnTo>
                  <a:pt x="0" y="5376744"/>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2021181" y="2530212"/>
            <a:ext cx="5314762" cy="2792224"/>
            <a:chOff x="0" y="0"/>
            <a:chExt cx="1551121" cy="814915"/>
          </a:xfrm>
        </p:grpSpPr>
        <p:sp>
          <p:nvSpPr>
            <p:cNvPr name="Freeform 5" id="5"/>
            <p:cNvSpPr/>
            <p:nvPr/>
          </p:nvSpPr>
          <p:spPr>
            <a:xfrm flipH="false" flipV="false" rot="0">
              <a:off x="0" y="0"/>
              <a:ext cx="1551121" cy="814915"/>
            </a:xfrm>
            <a:custGeom>
              <a:avLst/>
              <a:gdLst/>
              <a:ahLst/>
              <a:cxnLst/>
              <a:rect r="r" b="b" t="t" l="l"/>
              <a:pathLst>
                <a:path h="814915" w="1551121">
                  <a:moveTo>
                    <a:pt x="27677" y="0"/>
                  </a:moveTo>
                  <a:lnTo>
                    <a:pt x="1523444" y="0"/>
                  </a:lnTo>
                  <a:cubicBezTo>
                    <a:pt x="1538730" y="0"/>
                    <a:pt x="1551121" y="12391"/>
                    <a:pt x="1551121" y="27677"/>
                  </a:cubicBezTo>
                  <a:lnTo>
                    <a:pt x="1551121" y="787238"/>
                  </a:lnTo>
                  <a:cubicBezTo>
                    <a:pt x="1551121" y="802523"/>
                    <a:pt x="1538730" y="814915"/>
                    <a:pt x="1523444" y="814915"/>
                  </a:cubicBezTo>
                  <a:lnTo>
                    <a:pt x="27677" y="814915"/>
                  </a:lnTo>
                  <a:cubicBezTo>
                    <a:pt x="12391" y="814915"/>
                    <a:pt x="0" y="802523"/>
                    <a:pt x="0" y="787238"/>
                  </a:cubicBezTo>
                  <a:lnTo>
                    <a:pt x="0" y="27677"/>
                  </a:lnTo>
                  <a:cubicBezTo>
                    <a:pt x="0" y="12391"/>
                    <a:pt x="12391" y="0"/>
                    <a:pt x="27677" y="0"/>
                  </a:cubicBezTo>
                  <a:close/>
                </a:path>
              </a:pathLst>
            </a:custGeom>
            <a:solidFill>
              <a:srgbClr val="00D2FF"/>
            </a:solidFill>
          </p:spPr>
        </p:sp>
        <p:sp>
          <p:nvSpPr>
            <p:cNvPr name="TextBox 6" id="6"/>
            <p:cNvSpPr txBox="true"/>
            <p:nvPr/>
          </p:nvSpPr>
          <p:spPr>
            <a:xfrm>
              <a:off x="0" y="-57150"/>
              <a:ext cx="1551121" cy="872065"/>
            </a:xfrm>
            <a:prstGeom prst="rect">
              <a:avLst/>
            </a:prstGeom>
          </p:spPr>
          <p:txBody>
            <a:bodyPr anchor="ctr" rtlCol="false" tIns="50800" lIns="50800" bIns="50800" rIns="50800"/>
            <a:lstStyle/>
            <a:p>
              <a:pPr algn="ctr">
                <a:lnSpc>
                  <a:spcPts val="3629"/>
                </a:lnSpc>
              </a:pPr>
            </a:p>
          </p:txBody>
        </p:sp>
      </p:grpSp>
      <p:grpSp>
        <p:nvGrpSpPr>
          <p:cNvPr name="Group 7" id="7"/>
          <p:cNvGrpSpPr/>
          <p:nvPr/>
        </p:nvGrpSpPr>
        <p:grpSpPr>
          <a:xfrm rot="0">
            <a:off x="2818281" y="5919110"/>
            <a:ext cx="5311409" cy="2762678"/>
            <a:chOff x="0" y="0"/>
            <a:chExt cx="1566721" cy="814915"/>
          </a:xfrm>
        </p:grpSpPr>
        <p:sp>
          <p:nvSpPr>
            <p:cNvPr name="Freeform 8" id="8"/>
            <p:cNvSpPr/>
            <p:nvPr/>
          </p:nvSpPr>
          <p:spPr>
            <a:xfrm flipH="false" flipV="false" rot="0">
              <a:off x="0" y="0"/>
              <a:ext cx="1566721" cy="814915"/>
            </a:xfrm>
            <a:custGeom>
              <a:avLst/>
              <a:gdLst/>
              <a:ahLst/>
              <a:cxnLst/>
              <a:rect r="r" b="b" t="t" l="l"/>
              <a:pathLst>
                <a:path h="814915" w="1566721">
                  <a:moveTo>
                    <a:pt x="27694" y="0"/>
                  </a:moveTo>
                  <a:lnTo>
                    <a:pt x="1539027" y="0"/>
                  </a:lnTo>
                  <a:cubicBezTo>
                    <a:pt x="1546372" y="0"/>
                    <a:pt x="1553416" y="2918"/>
                    <a:pt x="1558610" y="8112"/>
                  </a:cubicBezTo>
                  <a:cubicBezTo>
                    <a:pt x="1563803" y="13305"/>
                    <a:pt x="1566721" y="20349"/>
                    <a:pt x="1566721" y="27694"/>
                  </a:cubicBezTo>
                  <a:lnTo>
                    <a:pt x="1566721" y="787220"/>
                  </a:lnTo>
                  <a:cubicBezTo>
                    <a:pt x="1566721" y="794565"/>
                    <a:pt x="1563803" y="801609"/>
                    <a:pt x="1558610" y="806803"/>
                  </a:cubicBezTo>
                  <a:cubicBezTo>
                    <a:pt x="1553416" y="811997"/>
                    <a:pt x="1546372" y="814915"/>
                    <a:pt x="1539027" y="814915"/>
                  </a:cubicBezTo>
                  <a:lnTo>
                    <a:pt x="27694" y="814915"/>
                  </a:lnTo>
                  <a:cubicBezTo>
                    <a:pt x="20349" y="814915"/>
                    <a:pt x="13305" y="811997"/>
                    <a:pt x="8112" y="806803"/>
                  </a:cubicBezTo>
                  <a:cubicBezTo>
                    <a:pt x="2918" y="801609"/>
                    <a:pt x="0" y="794565"/>
                    <a:pt x="0" y="787220"/>
                  </a:cubicBezTo>
                  <a:lnTo>
                    <a:pt x="0" y="27694"/>
                  </a:lnTo>
                  <a:cubicBezTo>
                    <a:pt x="0" y="20349"/>
                    <a:pt x="2918" y="13305"/>
                    <a:pt x="8112" y="8112"/>
                  </a:cubicBezTo>
                  <a:cubicBezTo>
                    <a:pt x="13305" y="2918"/>
                    <a:pt x="20349" y="0"/>
                    <a:pt x="27694" y="0"/>
                  </a:cubicBezTo>
                  <a:close/>
                </a:path>
              </a:pathLst>
            </a:custGeom>
            <a:solidFill>
              <a:srgbClr val="00D2FF"/>
            </a:solidFill>
          </p:spPr>
        </p:sp>
        <p:sp>
          <p:nvSpPr>
            <p:cNvPr name="TextBox 9" id="9"/>
            <p:cNvSpPr txBox="true"/>
            <p:nvPr/>
          </p:nvSpPr>
          <p:spPr>
            <a:xfrm>
              <a:off x="0" y="-57150"/>
              <a:ext cx="1566721" cy="872065"/>
            </a:xfrm>
            <a:prstGeom prst="rect">
              <a:avLst/>
            </a:prstGeom>
          </p:spPr>
          <p:txBody>
            <a:bodyPr anchor="ctr" rtlCol="false" tIns="50800" lIns="50800" bIns="50800" rIns="50800"/>
            <a:lstStyle/>
            <a:p>
              <a:pPr algn="ctr">
                <a:lnSpc>
                  <a:spcPts val="3629"/>
                </a:lnSpc>
              </a:pPr>
            </a:p>
          </p:txBody>
        </p:sp>
      </p:grpSp>
      <p:sp>
        <p:nvSpPr>
          <p:cNvPr name="Freeform 10" id="10"/>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1837314" y="2371684"/>
            <a:ext cx="5351457" cy="2807374"/>
            <a:chOff x="0" y="0"/>
            <a:chExt cx="6350000" cy="3331210"/>
          </a:xfrm>
        </p:grpSpPr>
        <p:sp>
          <p:nvSpPr>
            <p:cNvPr name="Freeform 14" id="14"/>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12"/>
              <a:stretch>
                <a:fillRect l="0" t="-13540" r="0" b="-13540"/>
              </a:stretch>
            </a:blipFill>
          </p:spPr>
        </p:sp>
      </p:grpSp>
      <p:grpSp>
        <p:nvGrpSpPr>
          <p:cNvPr name="Group 15" id="15"/>
          <p:cNvGrpSpPr/>
          <p:nvPr/>
        </p:nvGrpSpPr>
        <p:grpSpPr>
          <a:xfrm rot="0">
            <a:off x="2631062" y="5731036"/>
            <a:ext cx="5351457" cy="2807374"/>
            <a:chOff x="0" y="0"/>
            <a:chExt cx="6350000" cy="3331210"/>
          </a:xfrm>
        </p:grpSpPr>
        <p:sp>
          <p:nvSpPr>
            <p:cNvPr name="Freeform 16" id="16"/>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13"/>
              <a:stretch>
                <a:fillRect l="0" t="-7653" r="0" b="-7653"/>
              </a:stretch>
            </a:blipFill>
          </p:spPr>
        </p:sp>
      </p:grpSp>
      <p:sp>
        <p:nvSpPr>
          <p:cNvPr name="Freeform 17" id="17"/>
          <p:cNvSpPr/>
          <p:nvPr/>
        </p:nvSpPr>
        <p:spPr>
          <a:xfrm flipH="false" flipV="false" rot="-5400000">
            <a:off x="80321" y="8245500"/>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5400000">
            <a:off x="16281546" y="477016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9808831" y="1787897"/>
            <a:ext cx="5837404" cy="74231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PENDAHULUAN</a:t>
            </a:r>
          </a:p>
        </p:txBody>
      </p:sp>
      <p:sp>
        <p:nvSpPr>
          <p:cNvPr name="TextBox 20" id="20"/>
          <p:cNvSpPr txBox="true"/>
          <p:nvPr/>
        </p:nvSpPr>
        <p:spPr>
          <a:xfrm rot="0">
            <a:off x="8336080" y="2788861"/>
            <a:ext cx="8444570" cy="5542001"/>
          </a:xfrm>
          <a:prstGeom prst="rect">
            <a:avLst/>
          </a:prstGeom>
        </p:spPr>
        <p:txBody>
          <a:bodyPr anchor="t" rtlCol="false" tIns="0" lIns="0" bIns="0" rIns="0">
            <a:spAutoFit/>
          </a:bodyPr>
          <a:lstStyle/>
          <a:p>
            <a:pPr algn="just">
              <a:lnSpc>
                <a:spcPts val="2930"/>
              </a:lnSpc>
            </a:pPr>
            <a:r>
              <a:rPr lang="en-US" sz="1744">
                <a:solidFill>
                  <a:srgbClr val="FFFFFF"/>
                </a:solidFill>
                <a:latin typeface="Open Sans 1"/>
              </a:rPr>
              <a:t>Saat ini data berperan penting dalam kehidupan manusia. Dengan adanya data manusia tidak lagi menebak-nebak suatu hal yang ingin diketahui.  Akan tetapi seringkali data berbentuk tidak konsisten sehingga susah untuk dilakukan analisis. Untuk mengatasi hal tersebut perlu dilakukan </a:t>
            </a:r>
            <a:r>
              <a:rPr lang="en-US" sz="1744">
                <a:solidFill>
                  <a:srgbClr val="FFFFFF"/>
                </a:solidFill>
                <a:latin typeface="Open Sans 1 Italics"/>
              </a:rPr>
              <a:t>Data Cleansing, </a:t>
            </a:r>
            <a:r>
              <a:rPr lang="en-US" sz="1744">
                <a:solidFill>
                  <a:srgbClr val="FFFFFF"/>
                </a:solidFill>
                <a:latin typeface="Open Sans 1"/>
              </a:rPr>
              <a:t>proses ini berfungsi untuk membersihkan data sehingga data tersebut dapat digunakan oleh machine learning agar dapat memberikan hasil yang lebih optimal </a:t>
            </a:r>
            <a:r>
              <a:rPr lang="en-US" sz="1744" u="sng">
                <a:solidFill>
                  <a:srgbClr val="FFFFFF"/>
                </a:solidFill>
                <a:latin typeface="Open Sans 1"/>
                <a:hlinkClick r:id="rId16" tooltip="https://www.webology.org/data-cms/articles/20220220011934pmwebology%2017%20(2)%20-%2052%20pdf.pdf"/>
              </a:rPr>
              <a:t>[1]</a:t>
            </a:r>
            <a:r>
              <a:rPr lang="en-US" sz="1744">
                <a:solidFill>
                  <a:srgbClr val="FFFFFF"/>
                </a:solidFill>
                <a:latin typeface="Open Sans 1"/>
              </a:rPr>
              <a:t>. Dalam eksperimen pada laporan ini menggunakan data mengenai “Indonesian Abusive and Hate Speech Twitter Text” yang bersumber dari www.kaggle.com Data tersebut bersifat informal. Pada laporan ini penulis bertujuan untuk mengimplementasikan </a:t>
            </a:r>
            <a:r>
              <a:rPr lang="en-US" sz="1744">
                <a:solidFill>
                  <a:srgbClr val="FFFFFF"/>
                </a:solidFill>
                <a:latin typeface="Open Sans 1 Italics"/>
              </a:rPr>
              <a:t>Application Programming Interface (API) </a:t>
            </a:r>
            <a:r>
              <a:rPr lang="en-US" sz="1744">
                <a:solidFill>
                  <a:srgbClr val="FFFFFF"/>
                </a:solidFill>
                <a:latin typeface="Open Sans 1"/>
              </a:rPr>
              <a:t>dengan  </a:t>
            </a:r>
            <a:r>
              <a:rPr lang="en-US" sz="1744">
                <a:solidFill>
                  <a:srgbClr val="FFFFFF"/>
                </a:solidFill>
                <a:latin typeface="Open Sans 1 Italics"/>
              </a:rPr>
              <a:t>framework </a:t>
            </a:r>
            <a:r>
              <a:rPr lang="en-US" sz="1744">
                <a:solidFill>
                  <a:srgbClr val="FFFFFF"/>
                </a:solidFill>
                <a:latin typeface="Open Sans 1"/>
              </a:rPr>
              <a:t>Flask dan Swagger agar proses </a:t>
            </a:r>
            <a:r>
              <a:rPr lang="en-US" sz="1744">
                <a:solidFill>
                  <a:srgbClr val="FFFFFF"/>
                </a:solidFill>
                <a:latin typeface="Open Sans 1 Italics"/>
              </a:rPr>
              <a:t>Data Cleansing </a:t>
            </a:r>
            <a:r>
              <a:rPr lang="en-US" sz="1744">
                <a:solidFill>
                  <a:srgbClr val="FFFFFF"/>
                </a:solidFill>
                <a:latin typeface="Open Sans 1"/>
              </a:rPr>
              <a:t>dapat digunakan kembali tanpa harus membuat </a:t>
            </a:r>
            <a:r>
              <a:rPr lang="en-US" sz="1744">
                <a:solidFill>
                  <a:srgbClr val="FFFFFF"/>
                </a:solidFill>
                <a:latin typeface="Open Sans 1 Italics"/>
              </a:rPr>
              <a:t>code </a:t>
            </a:r>
            <a:r>
              <a:rPr lang="en-US" sz="1744">
                <a:solidFill>
                  <a:srgbClr val="FFFFFF"/>
                </a:solidFill>
                <a:latin typeface="Open Sans 1"/>
              </a:rPr>
              <a:t>data dari awal. Selain itu eksperimen ini juga berfungsi untuk mengetahui kata-kata kasar dan ujaran kebencian yang sering digunakan masyarakat Indonesia dalam komentar di </a:t>
            </a:r>
            <a:r>
              <a:rPr lang="en-US" sz="1744">
                <a:solidFill>
                  <a:srgbClr val="FFFFFF"/>
                </a:solidFill>
                <a:latin typeface="Open Sans 1 Italics"/>
              </a:rPr>
              <a:t>platfrom </a:t>
            </a:r>
            <a:r>
              <a:rPr lang="en-US" sz="1744">
                <a:solidFill>
                  <a:srgbClr val="FFFFFF"/>
                </a:solidFill>
                <a:latin typeface="Open Sans 1"/>
              </a:rPr>
              <a:t>twitter </a:t>
            </a:r>
          </a:p>
          <a:p>
            <a:pPr algn="just" marL="0" indent="0" lvl="0">
              <a:lnSpc>
                <a:spcPts val="2930"/>
              </a:lnSpc>
              <a:spcBef>
                <a:spcPct val="0"/>
              </a:spcBef>
            </a:pPr>
          </a:p>
        </p:txBody>
      </p:sp>
      <p:sp>
        <p:nvSpPr>
          <p:cNvPr name="TextBox 21" id="21"/>
          <p:cNvSpPr txBox="true"/>
          <p:nvPr/>
        </p:nvSpPr>
        <p:spPr>
          <a:xfrm rot="0">
            <a:off x="10628669" y="7764239"/>
            <a:ext cx="2418502" cy="315595"/>
          </a:xfrm>
          <a:prstGeom prst="rect">
            <a:avLst/>
          </a:prstGeom>
        </p:spPr>
        <p:txBody>
          <a:bodyPr anchor="t" rtlCol="false" tIns="0" lIns="0" bIns="0" rIns="0">
            <a:spAutoFit/>
          </a:bodyPr>
          <a:lstStyle/>
          <a:p>
            <a:pPr algn="ctr">
              <a:lnSpc>
                <a:spcPts val="2540"/>
              </a:lnSpc>
            </a:pPr>
            <a:r>
              <a:rPr lang="en-US" sz="2000">
                <a:solidFill>
                  <a:srgbClr val="003A46"/>
                </a:solidFill>
                <a:latin typeface="Open Sans 2 Bold"/>
              </a:rPr>
              <a:t>Lebih Lanjut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2">
              <a:alphaModFix amt="29000"/>
              <a:extLst>
                <a:ext uri="{96DAC541-7B7A-43D3-8B79-37D633B846F1}">
                  <asvg:svgBlip xmlns:asvg="http://schemas.microsoft.com/office/drawing/2016/SVG/main" r:embed="rId3"/>
                </a:ext>
              </a:extLst>
            </a:blip>
            <a:stretch>
              <a:fillRect l="-4842" t="-5013" r="-171" b="0"/>
            </a:stretch>
          </a:blipFill>
          <a:ln cap="sq">
            <a:noFill/>
            <a:prstDash val="solid"/>
            <a:miter/>
          </a:ln>
        </p:spPr>
      </p:sp>
      <p:sp>
        <p:nvSpPr>
          <p:cNvPr name="Freeform 3" id="3"/>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4191" y="4120526"/>
            <a:ext cx="14879617" cy="2045947"/>
          </a:xfrm>
          <a:custGeom>
            <a:avLst/>
            <a:gdLst/>
            <a:ahLst/>
            <a:cxnLst/>
            <a:rect r="r" b="b" t="t" l="l"/>
            <a:pathLst>
              <a:path h="2045947" w="14879617">
                <a:moveTo>
                  <a:pt x="0" y="0"/>
                </a:moveTo>
                <a:lnTo>
                  <a:pt x="14879618" y="0"/>
                </a:lnTo>
                <a:lnTo>
                  <a:pt x="14879618" y="2045948"/>
                </a:lnTo>
                <a:lnTo>
                  <a:pt x="0" y="20459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001770" y="2107187"/>
            <a:ext cx="11698889" cy="835406"/>
          </a:xfrm>
          <a:prstGeom prst="rect">
            <a:avLst/>
          </a:prstGeom>
        </p:spPr>
        <p:txBody>
          <a:bodyPr anchor="t" rtlCol="false" tIns="0" lIns="0" bIns="0" rIns="0">
            <a:spAutoFit/>
          </a:bodyPr>
          <a:lstStyle/>
          <a:p>
            <a:pPr algn="ctr" marL="0" indent="0" lvl="0">
              <a:lnSpc>
                <a:spcPts val="6262"/>
              </a:lnSpc>
              <a:spcBef>
                <a:spcPct val="0"/>
              </a:spcBef>
            </a:pPr>
            <a:r>
              <a:rPr lang="en-US" sz="6200">
                <a:solidFill>
                  <a:srgbClr val="FFFFFF"/>
                </a:solidFill>
                <a:latin typeface="Roboto Bold"/>
              </a:rPr>
              <a:t>METODE PENELITIAN</a:t>
            </a:r>
          </a:p>
        </p:txBody>
      </p:sp>
      <p:sp>
        <p:nvSpPr>
          <p:cNvPr name="TextBox 8" id="8"/>
          <p:cNvSpPr txBox="true"/>
          <p:nvPr/>
        </p:nvSpPr>
        <p:spPr>
          <a:xfrm rot="0">
            <a:off x="1254321"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DATA COLLECTION</a:t>
            </a:r>
          </a:p>
        </p:txBody>
      </p:sp>
      <p:sp>
        <p:nvSpPr>
          <p:cNvPr name="TextBox 9" id="9"/>
          <p:cNvSpPr txBox="true"/>
          <p:nvPr/>
        </p:nvSpPr>
        <p:spPr>
          <a:xfrm rot="0">
            <a:off x="4548859" y="6680824"/>
            <a:ext cx="2677405" cy="706120"/>
          </a:xfrm>
          <a:prstGeom prst="rect">
            <a:avLst/>
          </a:prstGeom>
        </p:spPr>
        <p:txBody>
          <a:bodyPr anchor="t" rtlCol="false" tIns="0" lIns="0" bIns="0" rIns="0">
            <a:spAutoFit/>
          </a:bodyPr>
          <a:lstStyle/>
          <a:p>
            <a:pPr algn="ctr">
              <a:lnSpc>
                <a:spcPts val="2840"/>
              </a:lnSpc>
            </a:pPr>
            <a:r>
              <a:rPr lang="en-US" sz="2000">
                <a:solidFill>
                  <a:srgbClr val="00D2FF"/>
                </a:solidFill>
                <a:latin typeface="Roboto Bold"/>
              </a:rPr>
              <a:t>DATA UNDERSTANDING</a:t>
            </a:r>
          </a:p>
        </p:txBody>
      </p:sp>
      <p:sp>
        <p:nvSpPr>
          <p:cNvPr name="TextBox 10" id="10"/>
          <p:cNvSpPr txBox="true"/>
          <p:nvPr/>
        </p:nvSpPr>
        <p:spPr>
          <a:xfrm rot="0">
            <a:off x="7845390"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DATA CLEANING</a:t>
            </a:r>
          </a:p>
        </p:txBody>
      </p:sp>
      <p:sp>
        <p:nvSpPr>
          <p:cNvPr name="TextBox 11" id="11"/>
          <p:cNvSpPr txBox="true"/>
          <p:nvPr/>
        </p:nvSpPr>
        <p:spPr>
          <a:xfrm rot="0">
            <a:off x="11141920" y="6680824"/>
            <a:ext cx="2677405" cy="776732"/>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EXPLORATORY DATA ANALYSIS</a:t>
            </a:r>
          </a:p>
        </p:txBody>
      </p:sp>
      <p:sp>
        <p:nvSpPr>
          <p:cNvPr name="TextBox 12" id="12"/>
          <p:cNvSpPr txBox="true"/>
          <p:nvPr/>
        </p:nvSpPr>
        <p:spPr>
          <a:xfrm rot="0">
            <a:off x="14227356"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EVALUASI</a:t>
            </a:r>
          </a:p>
        </p:txBody>
      </p:sp>
      <p:sp>
        <p:nvSpPr>
          <p:cNvPr name="Freeform 13" id="13"/>
          <p:cNvSpPr/>
          <p:nvPr/>
        </p:nvSpPr>
        <p:spPr>
          <a:xfrm flipH="false" flipV="false" rot="0">
            <a:off x="2302147" y="4794339"/>
            <a:ext cx="775793" cy="750580"/>
          </a:xfrm>
          <a:custGeom>
            <a:avLst/>
            <a:gdLst/>
            <a:ahLst/>
            <a:cxnLst/>
            <a:rect r="r" b="b" t="t" l="l"/>
            <a:pathLst>
              <a:path h="750580" w="775793">
                <a:moveTo>
                  <a:pt x="0" y="0"/>
                </a:moveTo>
                <a:lnTo>
                  <a:pt x="775793" y="0"/>
                </a:lnTo>
                <a:lnTo>
                  <a:pt x="775793" y="750580"/>
                </a:lnTo>
                <a:lnTo>
                  <a:pt x="0" y="750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5592540" y="4808397"/>
            <a:ext cx="765949" cy="670205"/>
          </a:xfrm>
          <a:custGeom>
            <a:avLst/>
            <a:gdLst/>
            <a:ahLst/>
            <a:cxnLst/>
            <a:rect r="r" b="b" t="t" l="l"/>
            <a:pathLst>
              <a:path h="670205" w="765949">
                <a:moveTo>
                  <a:pt x="0" y="0"/>
                </a:moveTo>
                <a:lnTo>
                  <a:pt x="765950" y="0"/>
                </a:lnTo>
                <a:lnTo>
                  <a:pt x="765950" y="670206"/>
                </a:lnTo>
                <a:lnTo>
                  <a:pt x="0" y="6702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2156817" y="4845823"/>
            <a:ext cx="647612" cy="647612"/>
          </a:xfrm>
          <a:custGeom>
            <a:avLst/>
            <a:gdLst/>
            <a:ahLst/>
            <a:cxnLst/>
            <a:rect r="r" b="b" t="t" l="l"/>
            <a:pathLst>
              <a:path h="647612" w="647612">
                <a:moveTo>
                  <a:pt x="0" y="0"/>
                </a:moveTo>
                <a:lnTo>
                  <a:pt x="647612" y="0"/>
                </a:lnTo>
                <a:lnTo>
                  <a:pt x="647612" y="647612"/>
                </a:lnTo>
                <a:lnTo>
                  <a:pt x="0" y="6476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8908804" y="4842877"/>
            <a:ext cx="550578" cy="672929"/>
          </a:xfrm>
          <a:custGeom>
            <a:avLst/>
            <a:gdLst/>
            <a:ahLst/>
            <a:cxnLst/>
            <a:rect r="r" b="b" t="t" l="l"/>
            <a:pathLst>
              <a:path h="672929" w="550578">
                <a:moveTo>
                  <a:pt x="0" y="0"/>
                </a:moveTo>
                <a:lnTo>
                  <a:pt x="550578" y="0"/>
                </a:lnTo>
                <a:lnTo>
                  <a:pt x="550578" y="672928"/>
                </a:lnTo>
                <a:lnTo>
                  <a:pt x="0" y="67292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6284584" y="3415863"/>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643593" y="9114158"/>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15286587" y="4776568"/>
            <a:ext cx="558945" cy="683155"/>
          </a:xfrm>
          <a:custGeom>
            <a:avLst/>
            <a:gdLst/>
            <a:ahLst/>
            <a:cxnLst/>
            <a:rect r="r" b="b" t="t" l="l"/>
            <a:pathLst>
              <a:path h="683155" w="558945">
                <a:moveTo>
                  <a:pt x="0" y="0"/>
                </a:moveTo>
                <a:lnTo>
                  <a:pt x="558944" y="0"/>
                </a:lnTo>
                <a:lnTo>
                  <a:pt x="558944" y="683154"/>
                </a:lnTo>
                <a:lnTo>
                  <a:pt x="0" y="6831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391691">
            <a:off x="-3070752" y="436631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a:grpSpLocks noChangeAspect="true"/>
          </p:cNvGrpSpPr>
          <p:nvPr/>
        </p:nvGrpSpPr>
        <p:grpSpPr>
          <a:xfrm rot="0">
            <a:off x="1433007" y="2649575"/>
            <a:ext cx="7212994" cy="5791249"/>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0"/>
              <a:stretch>
                <a:fillRect l="-6716" t="0" r="-6716" b="0"/>
              </a:stretch>
            </a:blipFill>
          </p:spPr>
        </p:sp>
      </p:grpSp>
      <p:sp>
        <p:nvSpPr>
          <p:cNvPr name="Freeform 11" id="11"/>
          <p:cNvSpPr/>
          <p:nvPr/>
        </p:nvSpPr>
        <p:spPr>
          <a:xfrm flipH="false" flipV="false" rot="0">
            <a:off x="9368155" y="4053503"/>
            <a:ext cx="621737" cy="621737"/>
          </a:xfrm>
          <a:custGeom>
            <a:avLst/>
            <a:gdLst/>
            <a:ahLst/>
            <a:cxnLst/>
            <a:rect r="r" b="b" t="t" l="l"/>
            <a:pathLst>
              <a:path h="621737" w="621737">
                <a:moveTo>
                  <a:pt x="0" y="0"/>
                </a:moveTo>
                <a:lnTo>
                  <a:pt x="621736" y="0"/>
                </a:lnTo>
                <a:lnTo>
                  <a:pt x="621736" y="621737"/>
                </a:lnTo>
                <a:lnTo>
                  <a:pt x="0" y="6217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371115" y="5864193"/>
            <a:ext cx="621737" cy="621737"/>
          </a:xfrm>
          <a:custGeom>
            <a:avLst/>
            <a:gdLst/>
            <a:ahLst/>
            <a:cxnLst/>
            <a:rect r="r" b="b" t="t" l="l"/>
            <a:pathLst>
              <a:path h="621737" w="621737">
                <a:moveTo>
                  <a:pt x="0" y="0"/>
                </a:moveTo>
                <a:lnTo>
                  <a:pt x="621736" y="0"/>
                </a:lnTo>
                <a:lnTo>
                  <a:pt x="621736" y="621737"/>
                </a:lnTo>
                <a:lnTo>
                  <a:pt x="0" y="6217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9418825" y="2123013"/>
            <a:ext cx="7840475" cy="144716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DATA COLLECTION AND UNDERSTANDING</a:t>
            </a:r>
          </a:p>
        </p:txBody>
      </p:sp>
      <p:sp>
        <p:nvSpPr>
          <p:cNvPr name="Freeform 14" id="14"/>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13">
              <a:alphaModFix amt="29000"/>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0460609" y="3996353"/>
            <a:ext cx="4669619" cy="386207"/>
          </a:xfrm>
          <a:prstGeom prst="rect">
            <a:avLst/>
          </a:prstGeom>
        </p:spPr>
        <p:txBody>
          <a:bodyPr anchor="t" rtlCol="false" tIns="0" lIns="0" bIns="0" rIns="0">
            <a:spAutoFit/>
          </a:bodyPr>
          <a:lstStyle/>
          <a:p>
            <a:pPr>
              <a:lnSpc>
                <a:spcPts val="3123"/>
              </a:lnSpc>
            </a:pPr>
            <a:r>
              <a:rPr lang="en-US" sz="2199">
                <a:solidFill>
                  <a:srgbClr val="00D2FF"/>
                </a:solidFill>
                <a:latin typeface="Roboto Bold"/>
              </a:rPr>
              <a:t>Data Collection</a:t>
            </a:r>
          </a:p>
        </p:txBody>
      </p:sp>
      <p:sp>
        <p:nvSpPr>
          <p:cNvPr name="TextBox 16" id="16"/>
          <p:cNvSpPr txBox="true"/>
          <p:nvPr/>
        </p:nvSpPr>
        <p:spPr>
          <a:xfrm rot="0">
            <a:off x="10460609" y="4538236"/>
            <a:ext cx="5756154" cy="1209802"/>
          </a:xfrm>
          <a:prstGeom prst="rect">
            <a:avLst/>
          </a:prstGeom>
        </p:spPr>
        <p:txBody>
          <a:bodyPr anchor="t" rtlCol="false" tIns="0" lIns="0" bIns="0" rIns="0">
            <a:spAutoFit/>
          </a:bodyPr>
          <a:lstStyle/>
          <a:p>
            <a:pPr>
              <a:lnSpc>
                <a:spcPts val="2414"/>
              </a:lnSpc>
            </a:pPr>
            <a:r>
              <a:rPr lang="en-US" sz="1700">
                <a:solidFill>
                  <a:srgbClr val="FFFFFF"/>
                </a:solidFill>
                <a:latin typeface="Open Sans 2"/>
              </a:rPr>
              <a:t>Data collection berfungsi untuk mengumpulkan data yang dibutuhkan, pada eksperimen ini menggunakan data dari kaggle yang dapat download pada tautan berikut: </a:t>
            </a:r>
            <a:r>
              <a:rPr lang="en-US" sz="1700" u="sng">
                <a:solidFill>
                  <a:srgbClr val="FFFFFF"/>
                </a:solidFill>
                <a:latin typeface="Open Sans 2"/>
                <a:hlinkClick r:id="rId15" tooltip="https://www.kaggle.com/datasets/ilhamfp31/indonesian-abusive-and-hate-speech-twitter-text?select=data.csv"/>
              </a:rPr>
              <a:t>data</a:t>
            </a:r>
          </a:p>
        </p:txBody>
      </p:sp>
      <p:sp>
        <p:nvSpPr>
          <p:cNvPr name="TextBox 17" id="17"/>
          <p:cNvSpPr txBox="true"/>
          <p:nvPr/>
        </p:nvSpPr>
        <p:spPr>
          <a:xfrm rot="0">
            <a:off x="10463569" y="6348926"/>
            <a:ext cx="5756154" cy="1209802"/>
          </a:xfrm>
          <a:prstGeom prst="rect">
            <a:avLst/>
          </a:prstGeom>
        </p:spPr>
        <p:txBody>
          <a:bodyPr anchor="t" rtlCol="false" tIns="0" lIns="0" bIns="0" rIns="0">
            <a:spAutoFit/>
          </a:bodyPr>
          <a:lstStyle/>
          <a:p>
            <a:pPr>
              <a:lnSpc>
                <a:spcPts val="2414"/>
              </a:lnSpc>
            </a:pPr>
            <a:r>
              <a:rPr lang="en-US" sz="1700">
                <a:solidFill>
                  <a:srgbClr val="FFFFFF"/>
                </a:solidFill>
                <a:latin typeface="Open Sans 2"/>
              </a:rPr>
              <a:t>Dalam eskperimen ini, dilakukan pemahaman terlebih dahulu tentang data, untuk mengetahui langkah apa saya yang ingin digunakan agar dapat memecahkan permasalahan yang ada</a:t>
            </a:r>
          </a:p>
        </p:txBody>
      </p:sp>
      <p:sp>
        <p:nvSpPr>
          <p:cNvPr name="TextBox 18" id="18"/>
          <p:cNvSpPr txBox="true"/>
          <p:nvPr/>
        </p:nvSpPr>
        <p:spPr>
          <a:xfrm rot="0">
            <a:off x="10463569" y="5807043"/>
            <a:ext cx="4669619" cy="386207"/>
          </a:xfrm>
          <a:prstGeom prst="rect">
            <a:avLst/>
          </a:prstGeom>
        </p:spPr>
        <p:txBody>
          <a:bodyPr anchor="t" rtlCol="false" tIns="0" lIns="0" bIns="0" rIns="0">
            <a:spAutoFit/>
          </a:bodyPr>
          <a:lstStyle/>
          <a:p>
            <a:pPr>
              <a:lnSpc>
                <a:spcPts val="3123"/>
              </a:lnSpc>
            </a:pPr>
            <a:r>
              <a:rPr lang="en-US" sz="2199">
                <a:solidFill>
                  <a:srgbClr val="00D2FF"/>
                </a:solidFill>
                <a:latin typeface="Roboto Bold"/>
              </a:rPr>
              <a:t>Data Understanding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0458078" y="2713062"/>
            <a:ext cx="6810747" cy="2670982"/>
            <a:chOff x="0" y="0"/>
            <a:chExt cx="1831349" cy="718203"/>
          </a:xfrm>
        </p:grpSpPr>
        <p:sp>
          <p:nvSpPr>
            <p:cNvPr name="Freeform 7" id="7"/>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8" id="8"/>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9" id="9"/>
          <p:cNvGrpSpPr/>
          <p:nvPr/>
        </p:nvGrpSpPr>
        <p:grpSpPr>
          <a:xfrm rot="0">
            <a:off x="10372689" y="2506228"/>
            <a:ext cx="6817318" cy="2726927"/>
            <a:chOff x="0" y="0"/>
            <a:chExt cx="6350000" cy="2540000"/>
          </a:xfrm>
        </p:grpSpPr>
        <p:sp>
          <p:nvSpPr>
            <p:cNvPr name="Freeform 10" id="10"/>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0"/>
              <a:stretch>
                <a:fillRect l="0" t="-3261" r="0" b="-108748"/>
              </a:stretch>
            </a:blipFill>
          </p:spPr>
        </p:sp>
      </p:grpSp>
      <p:grpSp>
        <p:nvGrpSpPr>
          <p:cNvPr name="Group 11" id="11"/>
          <p:cNvGrpSpPr/>
          <p:nvPr/>
        </p:nvGrpSpPr>
        <p:grpSpPr>
          <a:xfrm rot="0">
            <a:off x="2230009" y="2647050"/>
            <a:ext cx="6913991" cy="2711471"/>
            <a:chOff x="0" y="0"/>
            <a:chExt cx="1831349" cy="718203"/>
          </a:xfrm>
        </p:grpSpPr>
        <p:sp>
          <p:nvSpPr>
            <p:cNvPr name="Freeform 12" id="12"/>
            <p:cNvSpPr/>
            <p:nvPr/>
          </p:nvSpPr>
          <p:spPr>
            <a:xfrm flipH="false" flipV="false" rot="0">
              <a:off x="0" y="0"/>
              <a:ext cx="1831349" cy="718203"/>
            </a:xfrm>
            <a:custGeom>
              <a:avLst/>
              <a:gdLst/>
              <a:ahLst/>
              <a:cxnLst/>
              <a:rect r="r" b="b" t="t" l="l"/>
              <a:pathLst>
                <a:path h="718203" w="1831349">
                  <a:moveTo>
                    <a:pt x="48149" y="0"/>
                  </a:moveTo>
                  <a:lnTo>
                    <a:pt x="1783199" y="0"/>
                  </a:lnTo>
                  <a:cubicBezTo>
                    <a:pt x="1795969" y="0"/>
                    <a:pt x="1808216" y="5073"/>
                    <a:pt x="1817246" y="14103"/>
                  </a:cubicBezTo>
                  <a:cubicBezTo>
                    <a:pt x="1826276" y="23132"/>
                    <a:pt x="1831349" y="35379"/>
                    <a:pt x="1831349" y="48149"/>
                  </a:cubicBezTo>
                  <a:lnTo>
                    <a:pt x="1831349" y="670054"/>
                  </a:lnTo>
                  <a:cubicBezTo>
                    <a:pt x="1831349" y="682824"/>
                    <a:pt x="1826276" y="695071"/>
                    <a:pt x="1817246" y="704100"/>
                  </a:cubicBezTo>
                  <a:cubicBezTo>
                    <a:pt x="1808216" y="713130"/>
                    <a:pt x="1795969" y="718203"/>
                    <a:pt x="1783199" y="718203"/>
                  </a:cubicBezTo>
                  <a:lnTo>
                    <a:pt x="48149" y="718203"/>
                  </a:lnTo>
                  <a:cubicBezTo>
                    <a:pt x="35379" y="718203"/>
                    <a:pt x="23132" y="713130"/>
                    <a:pt x="14103" y="704100"/>
                  </a:cubicBezTo>
                  <a:cubicBezTo>
                    <a:pt x="5073" y="695071"/>
                    <a:pt x="0" y="682824"/>
                    <a:pt x="0" y="670054"/>
                  </a:cubicBezTo>
                  <a:lnTo>
                    <a:pt x="0" y="48149"/>
                  </a:lnTo>
                  <a:cubicBezTo>
                    <a:pt x="0" y="35379"/>
                    <a:pt x="5073" y="23132"/>
                    <a:pt x="14103" y="14103"/>
                  </a:cubicBezTo>
                  <a:cubicBezTo>
                    <a:pt x="23132" y="5073"/>
                    <a:pt x="35379" y="0"/>
                    <a:pt x="48149" y="0"/>
                  </a:cubicBezTo>
                  <a:close/>
                </a:path>
              </a:pathLst>
            </a:custGeom>
            <a:solidFill>
              <a:srgbClr val="00D2FF"/>
            </a:solidFill>
          </p:spPr>
        </p:sp>
        <p:sp>
          <p:nvSpPr>
            <p:cNvPr name="TextBox 13" id="13"/>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14" id="14"/>
          <p:cNvGrpSpPr/>
          <p:nvPr/>
        </p:nvGrpSpPr>
        <p:grpSpPr>
          <a:xfrm rot="0">
            <a:off x="2120199" y="2475758"/>
            <a:ext cx="6920662" cy="2768265"/>
            <a:chOff x="0" y="0"/>
            <a:chExt cx="6350000" cy="2540000"/>
          </a:xfrm>
        </p:grpSpPr>
        <p:sp>
          <p:nvSpPr>
            <p:cNvPr name="Freeform 15" id="1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1"/>
              <a:stretch>
                <a:fillRect l="0" t="0" r="0" b="-92500"/>
              </a:stretch>
            </a:blipFill>
          </p:spPr>
        </p:sp>
      </p:grpSp>
      <p:sp>
        <p:nvSpPr>
          <p:cNvPr name="TextBox 16" id="16"/>
          <p:cNvSpPr txBox="true"/>
          <p:nvPr/>
        </p:nvSpPr>
        <p:spPr>
          <a:xfrm rot="0">
            <a:off x="1028700" y="7007197"/>
            <a:ext cx="7737286" cy="1514474"/>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FFFFFF"/>
                </a:solidFill>
                <a:latin typeface="Open Sans 2"/>
              </a:rPr>
              <a:t>Pada eksperimen ini menggunakan tools visual studio code, dimana pada tahapan pertama penulis memanggil library yang dibutuhkan. Selain itu penulis menambahkan dokumentasi dan config untuk framwork swagger.</a:t>
            </a:r>
          </a:p>
        </p:txBody>
      </p:sp>
      <p:sp>
        <p:nvSpPr>
          <p:cNvPr name="Freeform 17" id="17"/>
          <p:cNvSpPr/>
          <p:nvPr/>
        </p:nvSpPr>
        <p:spPr>
          <a:xfrm flipH="false" flipV="false" rot="-5400000">
            <a:off x="53984" y="4299878"/>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8391691">
            <a:off x="-4650613" y="7201017"/>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14">
              <a:alphaModFix amt="29000"/>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9" id="19"/>
          <p:cNvSpPr txBox="true"/>
          <p:nvPr/>
        </p:nvSpPr>
        <p:spPr>
          <a:xfrm rot="0">
            <a:off x="3574757" y="5993483"/>
            <a:ext cx="3908202" cy="776732"/>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IMPORT LIBRARY, DOKUMENTASI DAN CONFIG</a:t>
            </a:r>
          </a:p>
        </p:txBody>
      </p:sp>
      <p:sp>
        <p:nvSpPr>
          <p:cNvPr name="TextBox 20" id="20"/>
          <p:cNvSpPr txBox="true"/>
          <p:nvPr/>
        </p:nvSpPr>
        <p:spPr>
          <a:xfrm rot="0">
            <a:off x="2909965" y="537210"/>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DATA CLEANING</a:t>
            </a:r>
          </a:p>
        </p:txBody>
      </p:sp>
      <p:sp>
        <p:nvSpPr>
          <p:cNvPr name="TextBox 21" id="21"/>
          <p:cNvSpPr txBox="true"/>
          <p:nvPr/>
        </p:nvSpPr>
        <p:spPr>
          <a:xfrm rot="0">
            <a:off x="10600165" y="6975248"/>
            <a:ext cx="6362366" cy="2276474"/>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FFFFFF"/>
                </a:solidFill>
                <a:latin typeface="Open Sans 2"/>
              </a:rPr>
              <a:t>Pada tahapan text cleansing, penulis menghapus tanda baca, nomor, url,  simbol dan emoji dan mengubah semua huruf agar seragam ke dalam huruf kecil lalu akand proses pada swagger.  sehingga ketika user memasukan teks atau mengupload file output yang dihasilkan data tersebut sudah bersih.</a:t>
            </a:r>
          </a:p>
        </p:txBody>
      </p:sp>
      <p:sp>
        <p:nvSpPr>
          <p:cNvPr name="TextBox 22" id="22"/>
          <p:cNvSpPr txBox="true"/>
          <p:nvPr/>
        </p:nvSpPr>
        <p:spPr>
          <a:xfrm rot="0">
            <a:off x="11678059" y="5817516"/>
            <a:ext cx="4206578" cy="116725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PROSES TEXT DAN FILE CLEANSING SERTA KONEKSI SQLITE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0458078" y="2713062"/>
            <a:ext cx="6810747" cy="2670982"/>
            <a:chOff x="0" y="0"/>
            <a:chExt cx="1831349" cy="718203"/>
          </a:xfrm>
        </p:grpSpPr>
        <p:sp>
          <p:nvSpPr>
            <p:cNvPr name="Freeform 7" id="7"/>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8" id="8"/>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9" id="9"/>
          <p:cNvGrpSpPr/>
          <p:nvPr/>
        </p:nvGrpSpPr>
        <p:grpSpPr>
          <a:xfrm rot="0">
            <a:off x="10372689" y="2506228"/>
            <a:ext cx="6817318" cy="2726927"/>
            <a:chOff x="0" y="0"/>
            <a:chExt cx="6350000" cy="2540000"/>
          </a:xfrm>
        </p:grpSpPr>
        <p:sp>
          <p:nvSpPr>
            <p:cNvPr name="Freeform 10" id="10"/>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0"/>
              <a:stretch>
                <a:fillRect l="0" t="-9937" r="0" b="-9937"/>
              </a:stretch>
            </a:blipFill>
          </p:spPr>
        </p:sp>
      </p:grpSp>
      <p:grpSp>
        <p:nvGrpSpPr>
          <p:cNvPr name="Group 11" id="11"/>
          <p:cNvGrpSpPr/>
          <p:nvPr/>
        </p:nvGrpSpPr>
        <p:grpSpPr>
          <a:xfrm rot="0">
            <a:off x="2230009" y="2647050"/>
            <a:ext cx="6913991" cy="2711471"/>
            <a:chOff x="0" y="0"/>
            <a:chExt cx="1831349" cy="718203"/>
          </a:xfrm>
        </p:grpSpPr>
        <p:sp>
          <p:nvSpPr>
            <p:cNvPr name="Freeform 12" id="12"/>
            <p:cNvSpPr/>
            <p:nvPr/>
          </p:nvSpPr>
          <p:spPr>
            <a:xfrm flipH="false" flipV="false" rot="0">
              <a:off x="0" y="0"/>
              <a:ext cx="1831349" cy="718203"/>
            </a:xfrm>
            <a:custGeom>
              <a:avLst/>
              <a:gdLst/>
              <a:ahLst/>
              <a:cxnLst/>
              <a:rect r="r" b="b" t="t" l="l"/>
              <a:pathLst>
                <a:path h="718203" w="1831349">
                  <a:moveTo>
                    <a:pt x="48149" y="0"/>
                  </a:moveTo>
                  <a:lnTo>
                    <a:pt x="1783199" y="0"/>
                  </a:lnTo>
                  <a:cubicBezTo>
                    <a:pt x="1795969" y="0"/>
                    <a:pt x="1808216" y="5073"/>
                    <a:pt x="1817246" y="14103"/>
                  </a:cubicBezTo>
                  <a:cubicBezTo>
                    <a:pt x="1826276" y="23132"/>
                    <a:pt x="1831349" y="35379"/>
                    <a:pt x="1831349" y="48149"/>
                  </a:cubicBezTo>
                  <a:lnTo>
                    <a:pt x="1831349" y="670054"/>
                  </a:lnTo>
                  <a:cubicBezTo>
                    <a:pt x="1831349" y="682824"/>
                    <a:pt x="1826276" y="695071"/>
                    <a:pt x="1817246" y="704100"/>
                  </a:cubicBezTo>
                  <a:cubicBezTo>
                    <a:pt x="1808216" y="713130"/>
                    <a:pt x="1795969" y="718203"/>
                    <a:pt x="1783199" y="718203"/>
                  </a:cubicBezTo>
                  <a:lnTo>
                    <a:pt x="48149" y="718203"/>
                  </a:lnTo>
                  <a:cubicBezTo>
                    <a:pt x="35379" y="718203"/>
                    <a:pt x="23132" y="713130"/>
                    <a:pt x="14103" y="704100"/>
                  </a:cubicBezTo>
                  <a:cubicBezTo>
                    <a:pt x="5073" y="695071"/>
                    <a:pt x="0" y="682824"/>
                    <a:pt x="0" y="670054"/>
                  </a:cubicBezTo>
                  <a:lnTo>
                    <a:pt x="0" y="48149"/>
                  </a:lnTo>
                  <a:cubicBezTo>
                    <a:pt x="0" y="35379"/>
                    <a:pt x="5073" y="23132"/>
                    <a:pt x="14103" y="14103"/>
                  </a:cubicBezTo>
                  <a:cubicBezTo>
                    <a:pt x="23132" y="5073"/>
                    <a:pt x="35379" y="0"/>
                    <a:pt x="48149" y="0"/>
                  </a:cubicBezTo>
                  <a:close/>
                </a:path>
              </a:pathLst>
            </a:custGeom>
            <a:solidFill>
              <a:srgbClr val="00D2FF"/>
            </a:solidFill>
          </p:spPr>
        </p:sp>
        <p:sp>
          <p:nvSpPr>
            <p:cNvPr name="TextBox 13" id="13"/>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14" id="14"/>
          <p:cNvGrpSpPr/>
          <p:nvPr/>
        </p:nvGrpSpPr>
        <p:grpSpPr>
          <a:xfrm rot="0">
            <a:off x="2120199" y="2475758"/>
            <a:ext cx="6920662" cy="2768265"/>
            <a:chOff x="0" y="0"/>
            <a:chExt cx="6350000" cy="2540000"/>
          </a:xfrm>
        </p:grpSpPr>
        <p:sp>
          <p:nvSpPr>
            <p:cNvPr name="Freeform 15" id="1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1"/>
              <a:stretch>
                <a:fillRect l="0" t="-36477" r="0" b="-36477"/>
              </a:stretch>
            </a:blipFill>
          </p:spPr>
        </p:sp>
      </p:grpSp>
      <p:sp>
        <p:nvSpPr>
          <p:cNvPr name="TextBox 16" id="16"/>
          <p:cNvSpPr txBox="true"/>
          <p:nvPr/>
        </p:nvSpPr>
        <p:spPr>
          <a:xfrm rot="0">
            <a:off x="1028700" y="7007197"/>
            <a:ext cx="7737286" cy="752474"/>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FFFFFF"/>
                </a:solidFill>
                <a:latin typeface="Open Sans 2"/>
              </a:rPr>
              <a:t>Sebelum bisa masuk ke dalam swagger diperlukan file dengan format yml untuk membuat parameter dari swagger</a:t>
            </a:r>
          </a:p>
        </p:txBody>
      </p:sp>
      <p:sp>
        <p:nvSpPr>
          <p:cNvPr name="Freeform 17" id="17"/>
          <p:cNvSpPr/>
          <p:nvPr/>
        </p:nvSpPr>
        <p:spPr>
          <a:xfrm flipH="false" flipV="false" rot="0">
            <a:off x="15930046" y="9084070"/>
            <a:ext cx="1949431" cy="348461"/>
          </a:xfrm>
          <a:custGeom>
            <a:avLst/>
            <a:gdLst/>
            <a:ahLst/>
            <a:cxnLst/>
            <a:rect r="r" b="b" t="t" l="l"/>
            <a:pathLst>
              <a:path h="348461" w="1949431">
                <a:moveTo>
                  <a:pt x="0" y="0"/>
                </a:moveTo>
                <a:lnTo>
                  <a:pt x="1949431" y="0"/>
                </a:lnTo>
                <a:lnTo>
                  <a:pt x="1949431" y="348460"/>
                </a:lnTo>
                <a:lnTo>
                  <a:pt x="0" y="3484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5400000">
            <a:off x="53984" y="4299878"/>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8391691">
            <a:off x="-4650613" y="7201017"/>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14">
              <a:alphaModFix amt="29000"/>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20" id="20"/>
          <p:cNvSpPr txBox="true"/>
          <p:nvPr/>
        </p:nvSpPr>
        <p:spPr>
          <a:xfrm rot="0">
            <a:off x="3574757" y="6003008"/>
            <a:ext cx="3908202" cy="661289"/>
          </a:xfrm>
          <a:prstGeom prst="rect">
            <a:avLst/>
          </a:prstGeom>
        </p:spPr>
        <p:txBody>
          <a:bodyPr anchor="t" rtlCol="false" tIns="0" lIns="0" bIns="0" rIns="0">
            <a:spAutoFit/>
          </a:bodyPr>
          <a:lstStyle/>
          <a:p>
            <a:pPr algn="ctr">
              <a:lnSpc>
                <a:spcPts val="2698"/>
              </a:lnSpc>
            </a:pPr>
            <a:r>
              <a:rPr lang="en-US" sz="1900">
                <a:solidFill>
                  <a:srgbClr val="00D2FF"/>
                </a:solidFill>
                <a:latin typeface="Roboto Bold"/>
              </a:rPr>
              <a:t>PROSES PARAMETER FILE DAN TEXT PADA YML</a:t>
            </a:r>
          </a:p>
        </p:txBody>
      </p:sp>
      <p:sp>
        <p:nvSpPr>
          <p:cNvPr name="TextBox 21" id="21"/>
          <p:cNvSpPr txBox="true"/>
          <p:nvPr/>
        </p:nvSpPr>
        <p:spPr>
          <a:xfrm rot="0">
            <a:off x="2909965" y="537210"/>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DATA CLEANING</a:t>
            </a:r>
          </a:p>
        </p:txBody>
      </p:sp>
      <p:sp>
        <p:nvSpPr>
          <p:cNvPr name="TextBox 22" id="22"/>
          <p:cNvSpPr txBox="true"/>
          <p:nvPr/>
        </p:nvSpPr>
        <p:spPr>
          <a:xfrm rot="0">
            <a:off x="10600165" y="6975248"/>
            <a:ext cx="6362366" cy="1133474"/>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FFFFFF"/>
                </a:solidFill>
                <a:latin typeface="Open Sans 2"/>
              </a:rPr>
              <a:t>Berikut ini tampilan Swagger yang terlah dibuat, sehingga user tinggal memasukan text atau file dan output dari file tersebut sudah bersih.</a:t>
            </a:r>
          </a:p>
        </p:txBody>
      </p:sp>
      <p:sp>
        <p:nvSpPr>
          <p:cNvPr name="TextBox 23" id="23"/>
          <p:cNvSpPr txBox="true"/>
          <p:nvPr/>
        </p:nvSpPr>
        <p:spPr>
          <a:xfrm rot="0">
            <a:off x="11678059" y="5942683"/>
            <a:ext cx="4206578"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HASIL FLASK DAN SWAGGER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391691">
            <a:off x="-2585893" y="436631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599545" y="9084070"/>
            <a:ext cx="1949431" cy="348461"/>
          </a:xfrm>
          <a:custGeom>
            <a:avLst/>
            <a:gdLst/>
            <a:ahLst/>
            <a:cxnLst/>
            <a:rect r="r" b="b" t="t" l="l"/>
            <a:pathLst>
              <a:path h="348461" w="1949431">
                <a:moveTo>
                  <a:pt x="0" y="0"/>
                </a:moveTo>
                <a:lnTo>
                  <a:pt x="1949432" y="0"/>
                </a:lnTo>
                <a:lnTo>
                  <a:pt x="1949432" y="348460"/>
                </a:lnTo>
                <a:lnTo>
                  <a:pt x="0" y="3484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028501" y="1718526"/>
            <a:ext cx="1949431" cy="348461"/>
          </a:xfrm>
          <a:custGeom>
            <a:avLst/>
            <a:gdLst/>
            <a:ahLst/>
            <a:cxnLst/>
            <a:rect r="r" b="b" t="t" l="l"/>
            <a:pathLst>
              <a:path h="348461" w="1949431">
                <a:moveTo>
                  <a:pt x="0" y="0"/>
                </a:moveTo>
                <a:lnTo>
                  <a:pt x="1949431" y="0"/>
                </a:lnTo>
                <a:lnTo>
                  <a:pt x="1949431" y="348460"/>
                </a:lnTo>
                <a:lnTo>
                  <a:pt x="0" y="3484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9265" y="3023805"/>
            <a:ext cx="8558667" cy="4761764"/>
          </a:xfrm>
          <a:custGeom>
            <a:avLst/>
            <a:gdLst/>
            <a:ahLst/>
            <a:cxnLst/>
            <a:rect r="r" b="b" t="t" l="l"/>
            <a:pathLst>
              <a:path h="4761764" w="8558667">
                <a:moveTo>
                  <a:pt x="0" y="0"/>
                </a:moveTo>
                <a:lnTo>
                  <a:pt x="8558667" y="0"/>
                </a:lnTo>
                <a:lnTo>
                  <a:pt x="8558667" y="4761763"/>
                </a:lnTo>
                <a:lnTo>
                  <a:pt x="0" y="4761763"/>
                </a:lnTo>
                <a:lnTo>
                  <a:pt x="0" y="0"/>
                </a:lnTo>
                <a:close/>
              </a:path>
            </a:pathLst>
          </a:custGeom>
          <a:blipFill>
            <a:blip r:embed="rId14"/>
            <a:stretch>
              <a:fillRect l="0" t="0" r="0" b="0"/>
            </a:stretch>
          </a:blipFill>
        </p:spPr>
      </p:sp>
      <p:sp>
        <p:nvSpPr>
          <p:cNvPr name="TextBox 10" id="10"/>
          <p:cNvSpPr txBox="true"/>
          <p:nvPr/>
        </p:nvSpPr>
        <p:spPr>
          <a:xfrm rot="0">
            <a:off x="9886559" y="2143186"/>
            <a:ext cx="6900365" cy="1837436"/>
          </a:xfrm>
          <a:prstGeom prst="rect">
            <a:avLst/>
          </a:prstGeom>
        </p:spPr>
        <p:txBody>
          <a:bodyPr anchor="t" rtlCol="false" tIns="0" lIns="0" bIns="0" rIns="0">
            <a:spAutoFit/>
          </a:bodyPr>
          <a:lstStyle/>
          <a:p>
            <a:pPr algn="l" marL="0" indent="0" lvl="0">
              <a:lnSpc>
                <a:spcPts val="4747"/>
              </a:lnSpc>
              <a:spcBef>
                <a:spcPct val="0"/>
              </a:spcBef>
            </a:pPr>
            <a:r>
              <a:rPr lang="en-US" sz="4700">
                <a:solidFill>
                  <a:srgbClr val="FFFFFF"/>
                </a:solidFill>
                <a:latin typeface="Roboto Bold"/>
              </a:rPr>
              <a:t>EXPLORATORY DATA ANALYSIS DAN METODE STATISTIK</a:t>
            </a:r>
          </a:p>
        </p:txBody>
      </p:sp>
      <p:sp>
        <p:nvSpPr>
          <p:cNvPr name="TextBox 11" id="11"/>
          <p:cNvSpPr txBox="true"/>
          <p:nvPr/>
        </p:nvSpPr>
        <p:spPr>
          <a:xfrm rot="0">
            <a:off x="9886559" y="4791583"/>
            <a:ext cx="6600921" cy="351917"/>
          </a:xfrm>
          <a:prstGeom prst="rect">
            <a:avLst/>
          </a:prstGeom>
        </p:spPr>
        <p:txBody>
          <a:bodyPr anchor="t" rtlCol="false" tIns="0" lIns="0" bIns="0" rIns="0">
            <a:spAutoFit/>
          </a:bodyPr>
          <a:lstStyle/>
          <a:p>
            <a:pPr algn="l" marL="0" indent="0" lvl="0">
              <a:lnSpc>
                <a:spcPts val="2793"/>
              </a:lnSpc>
              <a:spcBef>
                <a:spcPct val="0"/>
              </a:spcBef>
            </a:pPr>
            <a:r>
              <a:rPr lang="en-US" sz="2199">
                <a:solidFill>
                  <a:srgbClr val="00D2FF"/>
                </a:solidFill>
                <a:latin typeface="Roboto Bold"/>
              </a:rPr>
              <a:t>UNIVARIATE ANALYSIS</a:t>
            </a:r>
          </a:p>
        </p:txBody>
      </p:sp>
      <p:sp>
        <p:nvSpPr>
          <p:cNvPr name="TextBox 12" id="12"/>
          <p:cNvSpPr txBox="true"/>
          <p:nvPr/>
        </p:nvSpPr>
        <p:spPr>
          <a:xfrm rot="0">
            <a:off x="9886559" y="5591175"/>
            <a:ext cx="6123077" cy="1602104"/>
          </a:xfrm>
          <a:prstGeom prst="rect">
            <a:avLst/>
          </a:prstGeom>
        </p:spPr>
        <p:txBody>
          <a:bodyPr anchor="t" rtlCol="false" tIns="0" lIns="0" bIns="0" rIns="0">
            <a:spAutoFit/>
          </a:bodyPr>
          <a:lstStyle/>
          <a:p>
            <a:pPr>
              <a:lnSpc>
                <a:spcPts val="2550"/>
              </a:lnSpc>
            </a:pPr>
            <a:r>
              <a:rPr lang="en-US" sz="1700">
                <a:solidFill>
                  <a:srgbClr val="FFFFFF"/>
                </a:solidFill>
                <a:latin typeface="Open Sans 2"/>
              </a:rPr>
              <a:t>Penelitian ini untuk mengetahui  frekuensi kemunculan kata-kata kasar sehingga hanya menggunakan satu variabel yaitu kolom yang berisi komentar  dan melakukan statistik deskriptif seperti melihat mean, median, mode dan deskripsi dari data nya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930046" y="9084070"/>
            <a:ext cx="1949431" cy="348461"/>
          </a:xfrm>
          <a:custGeom>
            <a:avLst/>
            <a:gdLst/>
            <a:ahLst/>
            <a:cxnLst/>
            <a:rect r="r" b="b" t="t" l="l"/>
            <a:pathLst>
              <a:path h="348461" w="1949431">
                <a:moveTo>
                  <a:pt x="0" y="0"/>
                </a:moveTo>
                <a:lnTo>
                  <a:pt x="1949431" y="0"/>
                </a:lnTo>
                <a:lnTo>
                  <a:pt x="1949431" y="348460"/>
                </a:lnTo>
                <a:lnTo>
                  <a:pt x="0" y="348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400000">
            <a:off x="53984" y="4299878"/>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8391691">
            <a:off x="-4650613" y="623615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7736257" y="2121286"/>
            <a:ext cx="9523043" cy="6263152"/>
          </a:xfrm>
          <a:custGeom>
            <a:avLst/>
            <a:gdLst/>
            <a:ahLst/>
            <a:cxnLst/>
            <a:rect r="r" b="b" t="t" l="l"/>
            <a:pathLst>
              <a:path h="6263152" w="9523043">
                <a:moveTo>
                  <a:pt x="0" y="0"/>
                </a:moveTo>
                <a:lnTo>
                  <a:pt x="9523043" y="0"/>
                </a:lnTo>
                <a:lnTo>
                  <a:pt x="9523043" y="6263153"/>
                </a:lnTo>
                <a:lnTo>
                  <a:pt x="0" y="6263153"/>
                </a:lnTo>
                <a:lnTo>
                  <a:pt x="0" y="0"/>
                </a:lnTo>
                <a:close/>
              </a:path>
            </a:pathLst>
          </a:custGeom>
          <a:blipFill>
            <a:blip r:embed="rId14"/>
            <a:stretch>
              <a:fillRect l="0" t="-7212" r="0" b="-7212"/>
            </a:stretch>
          </a:blipFill>
        </p:spPr>
      </p:sp>
      <p:sp>
        <p:nvSpPr>
          <p:cNvPr name="TextBox 10" id="10"/>
          <p:cNvSpPr txBox="true"/>
          <p:nvPr/>
        </p:nvSpPr>
        <p:spPr>
          <a:xfrm rot="0">
            <a:off x="2909965" y="468114"/>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HASIL VISUALISASI</a:t>
            </a:r>
          </a:p>
        </p:txBody>
      </p:sp>
      <p:sp>
        <p:nvSpPr>
          <p:cNvPr name="TextBox 11" id="11"/>
          <p:cNvSpPr txBox="true"/>
          <p:nvPr/>
        </p:nvSpPr>
        <p:spPr>
          <a:xfrm rot="0">
            <a:off x="1433007" y="3441816"/>
            <a:ext cx="5966485" cy="396977"/>
          </a:xfrm>
          <a:prstGeom prst="rect">
            <a:avLst/>
          </a:prstGeom>
        </p:spPr>
        <p:txBody>
          <a:bodyPr anchor="t" rtlCol="false" tIns="0" lIns="0" bIns="0" rIns="0">
            <a:spAutoFit/>
          </a:bodyPr>
          <a:lstStyle/>
          <a:p>
            <a:pPr algn="l" marL="0" indent="0" lvl="0">
              <a:lnSpc>
                <a:spcPts val="3160"/>
              </a:lnSpc>
              <a:spcBef>
                <a:spcPct val="0"/>
              </a:spcBef>
            </a:pPr>
            <a:r>
              <a:rPr lang="en-US" sz="2488">
                <a:solidFill>
                  <a:srgbClr val="00D2FF"/>
                </a:solidFill>
                <a:latin typeface="Roboto Bold"/>
              </a:rPr>
              <a:t>FREKUENSI KATA</a:t>
            </a:r>
          </a:p>
        </p:txBody>
      </p:sp>
      <p:sp>
        <p:nvSpPr>
          <p:cNvPr name="TextBox 12" id="12"/>
          <p:cNvSpPr txBox="true"/>
          <p:nvPr/>
        </p:nvSpPr>
        <p:spPr>
          <a:xfrm rot="0">
            <a:off x="1433007" y="4171762"/>
            <a:ext cx="5534568" cy="1301625"/>
          </a:xfrm>
          <a:prstGeom prst="rect">
            <a:avLst/>
          </a:prstGeom>
        </p:spPr>
        <p:txBody>
          <a:bodyPr anchor="t" rtlCol="false" tIns="0" lIns="0" bIns="0" rIns="0">
            <a:spAutoFit/>
          </a:bodyPr>
          <a:lstStyle/>
          <a:p>
            <a:pPr algn="just">
              <a:lnSpc>
                <a:spcPts val="3504"/>
              </a:lnSpc>
            </a:pPr>
            <a:r>
              <a:rPr lang="en-US" sz="2336">
                <a:solidFill>
                  <a:srgbClr val="FFFFFF"/>
                </a:solidFill>
                <a:latin typeface="Open Sans 2"/>
              </a:rPr>
              <a:t>visualisasi ini digunakan untuk melihat banyak nya kemunculan suatu kata yang ada di dalam dokumen.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08614" cy="539750"/>
          </a:xfrm>
          <a:custGeom>
            <a:avLst/>
            <a:gdLst/>
            <a:ahLst/>
            <a:cxnLst/>
            <a:rect r="r" b="b" t="t" l="l"/>
            <a:pathLst>
              <a:path h="539750" w="808614">
                <a:moveTo>
                  <a:pt x="0" y="0"/>
                </a:moveTo>
                <a:lnTo>
                  <a:pt x="808614" y="0"/>
                </a:lnTo>
                <a:lnTo>
                  <a:pt x="808614" y="539750"/>
                </a:lnTo>
                <a:lnTo>
                  <a:pt x="0" y="539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930046" y="9084070"/>
            <a:ext cx="1949431" cy="348461"/>
          </a:xfrm>
          <a:custGeom>
            <a:avLst/>
            <a:gdLst/>
            <a:ahLst/>
            <a:cxnLst/>
            <a:rect r="r" b="b" t="t" l="l"/>
            <a:pathLst>
              <a:path h="348461" w="1949431">
                <a:moveTo>
                  <a:pt x="0" y="0"/>
                </a:moveTo>
                <a:lnTo>
                  <a:pt x="1949431" y="0"/>
                </a:lnTo>
                <a:lnTo>
                  <a:pt x="1949431" y="348460"/>
                </a:lnTo>
                <a:lnTo>
                  <a:pt x="0" y="348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400000">
            <a:off x="53984" y="4299878"/>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8391691">
            <a:off x="-4650613" y="623615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7399492" y="2344905"/>
            <a:ext cx="9505270" cy="5307687"/>
          </a:xfrm>
          <a:custGeom>
            <a:avLst/>
            <a:gdLst/>
            <a:ahLst/>
            <a:cxnLst/>
            <a:rect r="r" b="b" t="t" l="l"/>
            <a:pathLst>
              <a:path h="5307687" w="9505270">
                <a:moveTo>
                  <a:pt x="0" y="0"/>
                </a:moveTo>
                <a:lnTo>
                  <a:pt x="9505270" y="0"/>
                </a:lnTo>
                <a:lnTo>
                  <a:pt x="9505270" y="5307687"/>
                </a:lnTo>
                <a:lnTo>
                  <a:pt x="0" y="5307687"/>
                </a:lnTo>
                <a:lnTo>
                  <a:pt x="0" y="0"/>
                </a:lnTo>
                <a:close/>
              </a:path>
            </a:pathLst>
          </a:custGeom>
          <a:blipFill>
            <a:blip r:embed="rId14"/>
            <a:stretch>
              <a:fillRect l="0" t="0" r="0" b="0"/>
            </a:stretch>
          </a:blipFill>
        </p:spPr>
      </p:sp>
      <p:sp>
        <p:nvSpPr>
          <p:cNvPr name="TextBox 10" id="10"/>
          <p:cNvSpPr txBox="true"/>
          <p:nvPr/>
        </p:nvSpPr>
        <p:spPr>
          <a:xfrm rot="0">
            <a:off x="2909965" y="468114"/>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HASIL VISUALISASI</a:t>
            </a:r>
          </a:p>
        </p:txBody>
      </p:sp>
      <p:sp>
        <p:nvSpPr>
          <p:cNvPr name="TextBox 11" id="11"/>
          <p:cNvSpPr txBox="true"/>
          <p:nvPr/>
        </p:nvSpPr>
        <p:spPr>
          <a:xfrm rot="0">
            <a:off x="1433007" y="3441816"/>
            <a:ext cx="5966485" cy="396977"/>
          </a:xfrm>
          <a:prstGeom prst="rect">
            <a:avLst/>
          </a:prstGeom>
        </p:spPr>
        <p:txBody>
          <a:bodyPr anchor="t" rtlCol="false" tIns="0" lIns="0" bIns="0" rIns="0">
            <a:spAutoFit/>
          </a:bodyPr>
          <a:lstStyle/>
          <a:p>
            <a:pPr algn="l" marL="0" indent="0" lvl="0">
              <a:lnSpc>
                <a:spcPts val="3160"/>
              </a:lnSpc>
              <a:spcBef>
                <a:spcPct val="0"/>
              </a:spcBef>
            </a:pPr>
            <a:r>
              <a:rPr lang="en-US" sz="2488">
                <a:solidFill>
                  <a:srgbClr val="00D2FF"/>
                </a:solidFill>
                <a:latin typeface="Roboto Bold"/>
              </a:rPr>
              <a:t>WORLD CLOUD </a:t>
            </a:r>
          </a:p>
        </p:txBody>
      </p:sp>
      <p:sp>
        <p:nvSpPr>
          <p:cNvPr name="TextBox 12" id="12"/>
          <p:cNvSpPr txBox="true"/>
          <p:nvPr/>
        </p:nvSpPr>
        <p:spPr>
          <a:xfrm rot="0">
            <a:off x="1433007" y="4171762"/>
            <a:ext cx="5534568" cy="2616075"/>
          </a:xfrm>
          <a:prstGeom prst="rect">
            <a:avLst/>
          </a:prstGeom>
        </p:spPr>
        <p:txBody>
          <a:bodyPr anchor="t" rtlCol="false" tIns="0" lIns="0" bIns="0" rIns="0">
            <a:spAutoFit/>
          </a:bodyPr>
          <a:lstStyle/>
          <a:p>
            <a:pPr algn="just">
              <a:lnSpc>
                <a:spcPts val="3504"/>
              </a:lnSpc>
            </a:pPr>
            <a:r>
              <a:rPr lang="en-US" sz="2336">
                <a:solidFill>
                  <a:srgbClr val="FFFFFF"/>
                </a:solidFill>
                <a:latin typeface="Open Sans 2"/>
              </a:rPr>
              <a:t>penyebaran kata dalam data tersebut ketika sudah dilakukan stopword dan dilakukan visualisasi didapat bahwa ada beberapa kata yang sering di bahas yaitu jokowi, indonesia, presiden, agama dll.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DAF6lnbSYI4</dc:identifier>
  <dcterms:modified xsi:type="dcterms:W3CDTF">2011-08-01T06:04:30Z</dcterms:modified>
  <cp:revision>1</cp:revision>
  <dc:title>Presentation Seminar Proposal Modern Bold Biru Tosca</dc:title>
</cp:coreProperties>
</file>